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"/>
  </p:notesMasterIdLst>
  <p:sldIdLst>
    <p:sldId id="263" r:id="rId2"/>
    <p:sldId id="280" r:id="rId3"/>
    <p:sldId id="282" r:id="rId4"/>
    <p:sldId id="281" r:id="rId5"/>
    <p:sldId id="28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5"/>
  </p:normalViewPr>
  <p:slideViewPr>
    <p:cSldViewPr snapToGrid="0">
      <p:cViewPr varScale="1">
        <p:scale>
          <a:sx n="117" d="100"/>
          <a:sy n="117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C409-377F-48D0-8DF8-6BE06598554E}" type="datetimeFigureOut">
              <a:rPr lang="en-GB" smtClean="0"/>
              <a:t>03/02/2019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C6DA8-BA66-4053-BFC1-AF308F9239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313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8668.jpg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8668.jpg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1517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1517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y1_Data/WORK%20ARCHIVE/%20K/KING'S/11143%20KCL%20POWERPOINT%20UPDATE/BUILD/IMAGES/_DSC8361-rs.jpg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y1_Data/WORK%20ARCHIVE/%20K/KING'S/11143%20KCL%20POWERPOINT%20UPDATE/BUILD/IMAGES/_DSC8361-rs.jpg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 Cover slide">
    <p:bg>
      <p:bgPr>
        <a:solidFill>
          <a:srgbClr val="D808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CL-LOGO-INTERNATIONAL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58" y="1397958"/>
            <a:ext cx="7814084" cy="40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6483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349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917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xt and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latin typeface="Georgia"/>
                <a:cs typeface="Georgia"/>
              </a:defRPr>
            </a:lvl2pPr>
            <a:lvl3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3pPr>
            <a:lvl4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4pPr>
            <a:lvl5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r>
              <a:rPr lang="en-US">
                <a:solidFill>
                  <a:srgbClr val="0A2D50"/>
                </a:solidFill>
              </a:rPr>
              <a:t>15/01/2019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r>
              <a:rPr lang="en-US">
                <a:solidFill>
                  <a:srgbClr val="0A2D50"/>
                </a:solidFill>
              </a:rPr>
              <a:t>(c) King's College London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2000" y="6498000"/>
            <a:ext cx="960000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‹#›</a:t>
            </a:fld>
            <a:endParaRPr lang="en-US">
              <a:solidFill>
                <a:srgbClr val="0A2D5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7960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-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1pPr>
            <a:lvl2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2pPr>
            <a:lvl3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3pPr>
            <a:lvl4pPr marL="107950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4pPr>
            <a:lvl5pPr marL="1341438" indent="-261938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r>
              <a:rPr lang="en-US">
                <a:solidFill>
                  <a:srgbClr val="0A2D50"/>
                </a:solidFill>
              </a:rPr>
              <a:t>15/01/2019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r>
              <a:rPr lang="en-US">
                <a:solidFill>
                  <a:srgbClr val="0A2D50"/>
                </a:solidFill>
              </a:rPr>
              <a:t>(c) King's College London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2000" y="6498000"/>
            <a:ext cx="960000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‹#›</a:t>
            </a:fld>
            <a:endParaRPr lang="en-US">
              <a:solidFill>
                <a:srgbClr val="0A2D50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81434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‹#›</a:t>
            </a:fld>
            <a:endParaRPr lang="en-US">
              <a:solidFill>
                <a:srgbClr val="0A2D5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88157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‹#›</a:t>
            </a:fld>
            <a:endParaRPr lang="en-US">
              <a:solidFill>
                <a:srgbClr val="0A2D50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97572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1 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0" y="1088721"/>
            <a:ext cx="11232000" cy="46805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0" y="5949280"/>
            <a:ext cx="11232000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‹#›</a:t>
            </a:fld>
            <a:endParaRPr lang="en-US">
              <a:solidFill>
                <a:srgbClr val="0A2D50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1740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1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0" y="5949280"/>
            <a:ext cx="11232000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‹#›</a:t>
            </a:fld>
            <a:endParaRPr lang="en-US">
              <a:solidFill>
                <a:srgbClr val="0A2D50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1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1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1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5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5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82104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0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0" y="5949280"/>
            <a:ext cx="11232000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‹#›</a:t>
            </a:fld>
            <a:endParaRPr lang="en-US">
              <a:solidFill>
                <a:srgbClr val="0A2D50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0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6000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6000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6781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‹#›</a:t>
            </a:fld>
            <a:endParaRPr lang="en-US">
              <a:solidFill>
                <a:srgbClr val="0A2D50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39901" y="1089025"/>
            <a:ext cx="5372100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9094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bottom -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9016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3460750"/>
            <a:ext cx="12192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2708276"/>
            <a:ext cx="11232000" cy="2709726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912000" y="1"/>
            <a:ext cx="2280000" cy="1303021"/>
            <a:chOff x="7949775" y="1"/>
            <a:chExt cx="1194225" cy="910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14815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‹#›</a:t>
            </a:fld>
            <a:endParaRPr lang="en-US">
              <a:solidFill>
                <a:srgbClr val="0A2D50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0001" y="1089025"/>
            <a:ext cx="5372100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696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‹#›</a:t>
            </a:fld>
            <a:endParaRPr lang="en-US">
              <a:solidFill>
                <a:srgbClr val="0A2D50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812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‹#›</a:t>
            </a:fld>
            <a:endParaRPr lang="en-US">
              <a:solidFill>
                <a:srgbClr val="0A2D50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0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0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162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00" y="3420000"/>
            <a:ext cx="11232000" cy="2520000"/>
          </a:xfrm>
        </p:spPr>
        <p:txBody>
          <a:bodyPr anchor="b" anchorCtr="0">
            <a:normAutofit/>
          </a:bodyPr>
          <a:lstStyle>
            <a:lvl1pPr>
              <a:defRPr sz="1600" b="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6120001"/>
            <a:ext cx="11232000" cy="358407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912000" y="1"/>
            <a:ext cx="2280000" cy="1303021"/>
            <a:chOff x="7949775" y="1"/>
            <a:chExt cx="1194225" cy="910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4" name="KCL-LOGO-UK-1.png"/>
            <p:cNvPicPr>
              <a:picLocks noChangeAspect="1"/>
            </p:cNvPicPr>
            <p:nvPr userDrawn="1"/>
          </p:nvPicPr>
          <p:blipFill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98109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10165977" y="6656294"/>
            <a:ext cx="184731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 bwMode="auto">
          <a:xfrm>
            <a:off x="10919013" y="6629400"/>
            <a:ext cx="184731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2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joint -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-6022" r="9016" b="18999"/>
          <a:stretch>
            <a:fillRect/>
          </a:stretch>
        </p:blipFill>
        <p:spPr>
          <a:xfrm>
            <a:off x="-1" y="-413131"/>
            <a:ext cx="12192000" cy="596810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180000"/>
            <a:ext cx="11232000" cy="1080000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440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80484" y="5726296"/>
            <a:ext cx="8985955" cy="951707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 dirty="0"/>
          </a:p>
        </p:txBody>
      </p:sp>
      <p:pic>
        <p:nvPicPr>
          <p:cNvPr id="12" name="KCL-LOGO-UK-1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00" y="5555716"/>
            <a:ext cx="228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91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DSC1517.jpg" descr="/Users/mac1/Desktop/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t="488" r="1" b="79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460750"/>
            <a:ext cx="12192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912000" y="1"/>
            <a:ext cx="2280000" cy="1303021"/>
            <a:chOff x="7949775" y="1"/>
            <a:chExt cx="1194225" cy="910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5" name="KCL-LOGO-UK-1.png"/>
            <p:cNvPicPr>
              <a:picLocks noChangeAspect="1"/>
            </p:cNvPicPr>
            <p:nvPr userDrawn="1"/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5148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joint -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_DSC1517.jpg" descr="/Users/mac1/Desktop/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t="487" r="1" b="25310"/>
          <a:stretch>
            <a:fillRect/>
          </a:stretch>
        </p:blipFill>
        <p:spPr>
          <a:xfrm>
            <a:off x="0" y="1"/>
            <a:ext cx="12192000" cy="555497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12192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180001"/>
            <a:ext cx="11232000" cy="1080000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440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80483" y="5726296"/>
            <a:ext cx="9005759" cy="951707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 dirty="0"/>
          </a:p>
        </p:txBody>
      </p:sp>
      <p:pic>
        <p:nvPicPr>
          <p:cNvPr id="10" name="KCL-LOGO-UK-1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00" y="5555716"/>
            <a:ext cx="228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517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4990" b="5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460750"/>
            <a:ext cx="12192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912000" y="1"/>
            <a:ext cx="2280000" cy="1303021"/>
            <a:chOff x="7949775" y="1"/>
            <a:chExt cx="1194225" cy="910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5" name="KCL-LOGO-UK-1.png"/>
            <p:cNvPicPr>
              <a:picLocks noChangeAspect="1"/>
            </p:cNvPicPr>
            <p:nvPr userDrawn="1"/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65812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4990" b="23836"/>
          <a:stretch>
            <a:fillRect/>
          </a:stretch>
        </p:blipFill>
        <p:spPr>
          <a:xfrm>
            <a:off x="0" y="1"/>
            <a:ext cx="12192000" cy="555497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12192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180001"/>
            <a:ext cx="11232000" cy="1080000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440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80484" y="5733722"/>
            <a:ext cx="8995856" cy="944280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 dirty="0"/>
          </a:p>
        </p:txBody>
      </p:sp>
      <p:pic>
        <p:nvPicPr>
          <p:cNvPr id="10" name="KCL-LOGO-UK-1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00" y="5555716"/>
            <a:ext cx="228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0379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09986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552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4856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000" y="6498000"/>
            <a:ext cx="96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defTabSz="457200"/>
            <a:r>
              <a:rPr lang="en-US">
                <a:solidFill>
                  <a:srgbClr val="0A2D50"/>
                </a:solidFill>
              </a:rPr>
              <a:t>15/01/2019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0000" y="6498000"/>
            <a:ext cx="9312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defTabSz="457200"/>
            <a:r>
              <a:rPr lang="en-US">
                <a:solidFill>
                  <a:srgbClr val="0A2D50"/>
                </a:solidFill>
              </a:rPr>
              <a:t>(c) King's College London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2000" y="6498000"/>
            <a:ext cx="960000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defTabSz="457200"/>
            <a:fld id="{8A04D54F-FA85-F344-8424-FB00D2AE8D01}" type="slidenum">
              <a:rPr lang="en-US" smtClean="0">
                <a:solidFill>
                  <a:srgbClr val="0A2D50"/>
                </a:solidFill>
              </a:rPr>
              <a:pPr defTabSz="457200"/>
              <a:t>‹#›</a:t>
            </a:fld>
            <a:endParaRPr lang="en-US" dirty="0">
              <a:solidFill>
                <a:srgbClr val="0A2D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75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hf hdr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0A2D50"/>
          </a:solidFill>
          <a:latin typeface="Impac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1: Team management and process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/>
              <a:t>Things to discuss: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roles does your team have?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jobs has your team planned for who, how often have you met already?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 regularly will your team meet and why did you choose this interval?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 does your team collect meeting notes, ...? </a:t>
            </a:r>
          </a:p>
          <a:p>
            <a:endParaRPr lang="en-GB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1</a:t>
            </a:fld>
            <a:endParaRPr lang="en-US">
              <a:solidFill>
                <a:srgbClr val="0A2D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17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Task 2: Identify a list of relevant stakeholders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2</a:t>
            </a:fld>
            <a:endParaRPr lang="en-US">
              <a:solidFill>
                <a:srgbClr val="0A2D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4A531-6AEE-6049-B5DC-2E1ADD1CA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41" y="1052605"/>
            <a:ext cx="8969829" cy="54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879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6DC2-4A05-9F47-9685-48663E48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7716-504F-3F4E-815F-DE437C02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British Fashion Council (Regulatory)</a:t>
            </a:r>
          </a:p>
          <a:p>
            <a:endParaRPr lang="en-US" dirty="0"/>
          </a:p>
          <a:p>
            <a:r>
              <a:rPr lang="en-US" dirty="0"/>
              <a:t>Employees and customers (User/Customer)</a:t>
            </a:r>
          </a:p>
          <a:p>
            <a:endParaRPr lang="en-US" dirty="0"/>
          </a:p>
          <a:p>
            <a:r>
              <a:rPr lang="en-US" dirty="0"/>
              <a:t>Manager (Sponsor)</a:t>
            </a:r>
          </a:p>
          <a:p>
            <a:endParaRPr lang="en-US" dirty="0"/>
          </a:p>
          <a:p>
            <a:r>
              <a:rPr lang="en-GB" dirty="0"/>
              <a:t>Online-sales team </a:t>
            </a:r>
          </a:p>
          <a:p>
            <a:endParaRPr lang="en-US" dirty="0"/>
          </a:p>
          <a:p>
            <a:r>
              <a:rPr lang="en-GB" dirty="0"/>
              <a:t>Union </a:t>
            </a:r>
            <a:r>
              <a:rPr lang="en-US" dirty="0"/>
              <a:t>(Possibly negative stakeholder)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E53E9-337B-0846-A622-03817733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DDF8F-E099-C846-9CBC-BDE27FB9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3EC9D-F3EE-0B43-963E-37151902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3</a:t>
            </a:fld>
            <a:endParaRPr lang="en-US">
              <a:solidFill>
                <a:srgbClr val="0A2D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5497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Task 3: Identify functional &amp; non-functional requirements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4</a:t>
            </a:fld>
            <a:endParaRPr lang="en-US">
              <a:solidFill>
                <a:srgbClr val="0A2D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B2EFC-0261-3D45-81C1-BAD46173C777}"/>
              </a:ext>
            </a:extLst>
          </p:cNvPr>
          <p:cNvSpPr/>
          <p:nvPr/>
        </p:nvSpPr>
        <p:spPr>
          <a:xfrm>
            <a:off x="1221259" y="1780570"/>
            <a:ext cx="31330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err="1">
                <a:solidFill>
                  <a:srgbClr val="000000"/>
                </a:solidFill>
                <a:latin typeface="Linux Libertine"/>
              </a:rPr>
              <a:t>MoSCoW</a:t>
            </a:r>
            <a:endParaRPr lang="en-GB" sz="2800" b="1" dirty="0">
              <a:solidFill>
                <a:srgbClr val="000000"/>
              </a:solidFill>
              <a:latin typeface="Linux Libertine"/>
            </a:endParaRPr>
          </a:p>
          <a:p>
            <a:br>
              <a:rPr lang="en-GB" sz="28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GB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6BDEDC-6694-E546-AB31-0AB16B05D3EF}"/>
              </a:ext>
            </a:extLst>
          </p:cNvPr>
          <p:cNvSpPr/>
          <p:nvPr/>
        </p:nvSpPr>
        <p:spPr>
          <a:xfrm>
            <a:off x="6261342" y="1745773"/>
            <a:ext cx="20281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SMART</a:t>
            </a:r>
            <a:br>
              <a:rPr lang="en-GB" sz="2800" b="1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GB" sz="28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D137B9-CF1F-224A-9A90-16456AE29592}"/>
              </a:ext>
            </a:extLst>
          </p:cNvPr>
          <p:cNvSpPr txBox="1"/>
          <p:nvPr/>
        </p:nvSpPr>
        <p:spPr>
          <a:xfrm>
            <a:off x="1211403" y="2779856"/>
            <a:ext cx="26125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Must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Should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Won’t have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308BE-E409-5947-9262-AD139F2C75D5}"/>
              </a:ext>
            </a:extLst>
          </p:cNvPr>
          <p:cNvSpPr txBox="1"/>
          <p:nvPr/>
        </p:nvSpPr>
        <p:spPr>
          <a:xfrm>
            <a:off x="6261342" y="2699880"/>
            <a:ext cx="51349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Specific</a:t>
            </a:r>
            <a:r>
              <a:rPr lang="en-GB" dirty="0"/>
              <a:t> – target a specific area for improvement.</a:t>
            </a:r>
          </a:p>
          <a:p>
            <a:endParaRPr lang="en-GB" i="1" dirty="0"/>
          </a:p>
          <a:p>
            <a:r>
              <a:rPr lang="en-GB" i="1" dirty="0"/>
              <a:t>Measurable</a:t>
            </a:r>
            <a:r>
              <a:rPr lang="en-GB" dirty="0"/>
              <a:t> – quantify or at least suggest an indicator of progress.</a:t>
            </a:r>
          </a:p>
          <a:p>
            <a:endParaRPr lang="en-GB" dirty="0"/>
          </a:p>
          <a:p>
            <a:r>
              <a:rPr lang="en-GB" i="1" dirty="0"/>
              <a:t>Assignable</a:t>
            </a:r>
            <a:r>
              <a:rPr lang="en-GB" dirty="0"/>
              <a:t> – specify who will do it.</a:t>
            </a:r>
          </a:p>
          <a:p>
            <a:endParaRPr lang="en-GB" i="1" dirty="0"/>
          </a:p>
          <a:p>
            <a:r>
              <a:rPr lang="en-GB" i="1" dirty="0"/>
              <a:t>Realistic</a:t>
            </a:r>
            <a:r>
              <a:rPr lang="en-GB" dirty="0"/>
              <a:t> – state what results can realistically be achieved, given available resources.</a:t>
            </a:r>
          </a:p>
          <a:p>
            <a:endParaRPr lang="en-GB" i="1" dirty="0"/>
          </a:p>
          <a:p>
            <a:r>
              <a:rPr lang="en-GB" i="1" dirty="0"/>
              <a:t>Time-related</a:t>
            </a:r>
            <a:r>
              <a:rPr lang="en-GB" dirty="0"/>
              <a:t> – specify when the result(s) can be achieved.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633CD8-5A4D-354F-8237-430B5A2F11F3}"/>
              </a:ext>
            </a:extLst>
          </p:cNvPr>
          <p:cNvSpPr txBox="1"/>
          <p:nvPr/>
        </p:nvSpPr>
        <p:spPr>
          <a:xfrm>
            <a:off x="480000" y="969601"/>
            <a:ext cx="2953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Two frameworks:</a:t>
            </a:r>
          </a:p>
        </p:txBody>
      </p:sp>
    </p:spTree>
    <p:extLst>
      <p:ext uri="{BB962C8B-B14F-4D97-AF65-F5344CB8AC3E}">
        <p14:creationId xmlns:p14="http://schemas.microsoft.com/office/powerpoint/2010/main" val="36409305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43DD-305F-AE47-8E2A-45A44B1C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NFRs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9761D-34E8-0B4A-8DDC-194269904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15/01/2019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CEA4C-3B0F-6643-A687-B9602D77D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A2D50"/>
                </a:solidFill>
              </a:rPr>
              <a:t>(c) King's College London</a:t>
            </a:r>
            <a:endParaRPr lang="en-US" dirty="0">
              <a:solidFill>
                <a:srgbClr val="0A2D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7E14F-1C5B-F743-9924-13165C68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>
                <a:solidFill>
                  <a:srgbClr val="0A2D50"/>
                </a:solidFill>
              </a:rPr>
              <a:pPr/>
              <a:t>5</a:t>
            </a:fld>
            <a:endParaRPr lang="en-US">
              <a:solidFill>
                <a:srgbClr val="0A2D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20C609-0185-B74D-AD5A-2C549E99D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65" y="1105807"/>
            <a:ext cx="89027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2816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UPDATE v4 4x3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KCL-fonts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081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158</Words>
  <Application>Microsoft Macintosh PowerPoint</Application>
  <PresentationFormat>Widescreen</PresentationFormat>
  <Paragraphs>59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Linux Libertine</vt:lpstr>
      <vt:lpstr>Arial</vt:lpstr>
      <vt:lpstr>Calibri</vt:lpstr>
      <vt:lpstr>Georgia</vt:lpstr>
      <vt:lpstr>Impact</vt:lpstr>
      <vt:lpstr>KCL UPDATE v4 4x3</vt:lpstr>
      <vt:lpstr>Task 1: Team management and process </vt:lpstr>
      <vt:lpstr>Task 2: Identify a list of relevant stakeholders </vt:lpstr>
      <vt:lpstr>Some examples</vt:lpstr>
      <vt:lpstr>Task 3: Identify functional &amp; non-functional requirements</vt:lpstr>
      <vt:lpstr>Example NFRs</vt:lpstr>
    </vt:vector>
  </TitlesOfParts>
  <Company>King's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6CCS3SPE Agile Software Performance Engineering in Industrial Practice</dc:title>
  <dc:creator>Zschaler, Steffen</dc:creator>
  <cp:lastModifiedBy>Wonjoon Seol</cp:lastModifiedBy>
  <cp:revision>34</cp:revision>
  <dcterms:created xsi:type="dcterms:W3CDTF">2018-11-12T10:21:51Z</dcterms:created>
  <dcterms:modified xsi:type="dcterms:W3CDTF">2019-02-04T01:39:29Z</dcterms:modified>
</cp:coreProperties>
</file>